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58" r:id="rId4"/>
    <p:sldId id="291" r:id="rId5"/>
    <p:sldId id="287" r:id="rId6"/>
    <p:sldId id="289" r:id="rId7"/>
    <p:sldId id="290" r:id="rId8"/>
    <p:sldId id="257" r:id="rId9"/>
    <p:sldId id="259" r:id="rId10"/>
    <p:sldId id="260" r:id="rId11"/>
    <p:sldId id="284" r:id="rId12"/>
    <p:sldId id="286" r:id="rId13"/>
    <p:sldId id="264" r:id="rId14"/>
    <p:sldId id="292" r:id="rId15"/>
    <p:sldId id="270" r:id="rId16"/>
    <p:sldId id="269" r:id="rId17"/>
    <p:sldId id="271" r:id="rId18"/>
    <p:sldId id="272" r:id="rId19"/>
    <p:sldId id="293" r:id="rId20"/>
    <p:sldId id="274" r:id="rId21"/>
    <p:sldId id="275" r:id="rId22"/>
    <p:sldId id="276" r:id="rId23"/>
    <p:sldId id="277" r:id="rId24"/>
    <p:sldId id="278" r:id="rId25"/>
    <p:sldId id="279" r:id="rId26"/>
    <p:sldId id="294" r:id="rId27"/>
    <p:sldId id="280" r:id="rId28"/>
    <p:sldId id="281" r:id="rId29"/>
    <p:sldId id="282" r:id="rId30"/>
    <p:sldId id="283" r:id="rId31"/>
    <p:sldId id="295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68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47273-4D81-4801-83BA-3A895FCFF81D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7EC40-1685-4659-98FA-7E0138DAE1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56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52221-B9F3-453A-9717-3A6306B9B246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0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70E8-7614-431D-8906-89EE26687C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2016-02-03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CBD6B-D8F9-433C-85C8-459AD093A7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904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4"/>
          <p:cNvSpPr/>
          <p:nvPr userDrawn="1"/>
        </p:nvSpPr>
        <p:spPr bwMode="white">
          <a:xfrm>
            <a:off x="251520" y="6534976"/>
            <a:ext cx="8568952" cy="323024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ctr" defTabSz="108877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900" kern="0" dirty="0" smtClean="0">
              <a:solidFill>
                <a:prstClr val="black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33156" y="587379"/>
            <a:ext cx="4978896" cy="57606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天跃科技 专家级安防服务商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604797"/>
            <a:ext cx="8229600" cy="4525963"/>
          </a:xfr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lang="zh-CN" altLang="en-US" dirty="0" smtClean="0"/>
              <a:t>第五</a:t>
            </a:r>
          </a:p>
          <a:p>
            <a:pPr lvl="4"/>
            <a:r>
              <a:rPr lang="zh-CN" altLang="en-US" dirty="0" smtClean="0"/>
              <a:t>级</a:t>
            </a:r>
            <a:endParaRPr lang="zh-CN" alt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547664" y="6534976"/>
            <a:ext cx="1800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www.typrotech.com</a:t>
            </a:r>
            <a:endParaRPr lang="en-US" altLang="zh-CN" sz="8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932040" y="6519588"/>
            <a:ext cx="28260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prstClr val="white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全国服务热线：</a:t>
            </a:r>
            <a:r>
              <a:rPr lang="en-US" altLang="zh-CN" sz="800" dirty="0" smtClean="0">
                <a:solidFill>
                  <a:prstClr val="white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400-820-8980</a:t>
            </a:r>
            <a:endParaRPr lang="en-US" altLang="zh-CN" sz="800" dirty="0">
              <a:solidFill>
                <a:prstClr val="white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016" y="443548"/>
            <a:ext cx="1008112" cy="768085"/>
          </a:xfrm>
          <a:prstGeom prst="rect">
            <a:avLst/>
          </a:prstGeom>
        </p:spPr>
      </p:pic>
      <p:cxnSp>
        <p:nvCxnSpPr>
          <p:cNvPr id="10" name="Straight Connector 7"/>
          <p:cNvCxnSpPr/>
          <p:nvPr userDrawn="1"/>
        </p:nvCxnSpPr>
        <p:spPr>
          <a:xfrm>
            <a:off x="395536" y="1412776"/>
            <a:ext cx="841383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 rot="16200000">
            <a:off x="422352" y="671271"/>
            <a:ext cx="441355" cy="350970"/>
            <a:chOff x="167332" y="252078"/>
            <a:chExt cx="707392" cy="684076"/>
          </a:xfrm>
        </p:grpSpPr>
        <p:grpSp>
          <p:nvGrpSpPr>
            <p:cNvPr id="14" name="组合 198"/>
            <p:cNvGrpSpPr/>
            <p:nvPr/>
          </p:nvGrpSpPr>
          <p:grpSpPr>
            <a:xfrm>
              <a:off x="181685" y="252078"/>
              <a:ext cx="693039" cy="684076"/>
              <a:chOff x="1260215" y="875123"/>
              <a:chExt cx="2396276" cy="236528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圆角矩形 15"/>
              <p:cNvSpPr/>
              <p:nvPr/>
            </p:nvSpPr>
            <p:spPr>
              <a:xfrm>
                <a:off x="1260215" y="875123"/>
                <a:ext cx="1903817" cy="1784828"/>
              </a:xfrm>
              <a:prstGeom prst="roundRect">
                <a:avLst/>
              </a:prstGeom>
              <a:noFill/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>
                    <a:solidFill>
                      <a:srgbClr val="2134C1"/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1752672" y="1455581"/>
                <a:ext cx="1903819" cy="1784829"/>
              </a:xfrm>
              <a:prstGeom prst="roundRect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对角圆角矩形 17"/>
              <p:cNvSpPr/>
              <p:nvPr/>
            </p:nvSpPr>
            <p:spPr>
              <a:xfrm>
                <a:off x="1955812" y="1570721"/>
                <a:ext cx="1080119" cy="972107"/>
              </a:xfrm>
              <a:prstGeom prst="round2Diag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1548247" y="2520330"/>
                <a:ext cx="482858" cy="45268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圆角矩形 14"/>
            <p:cNvSpPr/>
            <p:nvPr/>
          </p:nvSpPr>
          <p:spPr>
            <a:xfrm>
              <a:off x="167332" y="818427"/>
              <a:ext cx="48767" cy="45719"/>
            </a:xfrm>
            <a:prstGeom prst="roundRect">
              <a:avLst/>
            </a:prstGeom>
            <a:solidFill>
              <a:srgbClr val="2134C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9675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70E8-7614-431D-8906-89EE26687C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2016-02-03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CBD6B-D8F9-433C-85C8-459AD093A7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22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70E8-7614-431D-8906-89EE26687C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2016-02-03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CBD6B-D8F9-433C-85C8-459AD093A7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85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70E8-7614-431D-8906-89EE26687C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2016-02-03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CBD6B-D8F9-433C-85C8-459AD093A7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74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70E8-7614-431D-8906-89EE26687C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2016-02-03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CBD6B-D8F9-433C-85C8-459AD093A7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783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70E8-7614-431D-8906-89EE26687C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2016-02-03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CBD6B-D8F9-433C-85C8-459AD093A7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68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70E8-7614-431D-8906-89EE26687C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2016-02-03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CBD6B-D8F9-433C-85C8-459AD093A7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643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70E8-7614-431D-8906-89EE26687C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2016-02-03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CBD6B-D8F9-433C-85C8-459AD093A7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81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70E8-7614-431D-8906-89EE26687C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2016-02-03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CBD6B-D8F9-433C-85C8-459AD093A7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64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4"/>
            <a:ext cx="20574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4"/>
            <a:ext cx="60198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70E8-7614-431D-8906-89EE26687C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2016-02-03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CBD6B-D8F9-433C-85C8-459AD093A7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27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2016-02-03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EBAE70E8-7614-431D-8906-89EE26687CC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2016-02-03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416CBD6B-D8F9-433C-85C8-459AD093A70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10"/>
          <p:cNvSpPr/>
          <p:nvPr/>
        </p:nvSpPr>
        <p:spPr bwMode="gray">
          <a:xfrm>
            <a:off x="395536" y="0"/>
            <a:ext cx="8424464" cy="16463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107163" tIns="85730" rIns="107163" bIns="85730" rtlCol="0" anchor="ctr"/>
          <a:lstStyle/>
          <a:p>
            <a:pPr algn="ctr" defTabSz="1088776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900" kern="0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100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-1"/>
            <a:ext cx="9144000" cy="41010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0837" y="4"/>
            <a:ext cx="2933164" cy="6857999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584" y="3429000"/>
            <a:ext cx="487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上海天跃科技股份有限公司</a:t>
            </a:r>
            <a:endParaRPr lang="zh-CN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55008" y="1230432"/>
            <a:ext cx="6210837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3000" b="1" dirty="0">
                <a:solidFill>
                  <a:prstClr val="white"/>
                </a:solidFill>
                <a:ea typeface="微软雅黑" pitchFamily="34" charset="-122"/>
              </a:rPr>
              <a:t>众绎</a:t>
            </a:r>
            <a:r>
              <a:rPr lang="zh-CN" altLang="en-US" sz="3000" b="1" dirty="0" smtClean="0">
                <a:solidFill>
                  <a:prstClr val="white"/>
                </a:solidFill>
                <a:ea typeface="微软雅黑" pitchFamily="34" charset="-122"/>
              </a:rPr>
              <a:t>平台第三方认证配置和使用培训</a:t>
            </a:r>
            <a:endParaRPr lang="zh-CN" altLang="en-US" sz="3000" b="1" dirty="0">
              <a:solidFill>
                <a:prstClr val="white"/>
              </a:solidFill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361" y="5473418"/>
            <a:ext cx="1527798" cy="10904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456" y="4553743"/>
            <a:ext cx="584366" cy="757800"/>
          </a:xfrm>
          <a:prstGeom prst="rect">
            <a:avLst/>
          </a:prstGeom>
        </p:spPr>
      </p:pic>
      <p:sp>
        <p:nvSpPr>
          <p:cNvPr id="14" name="TextBox 11"/>
          <p:cNvSpPr txBox="1"/>
          <p:nvPr/>
        </p:nvSpPr>
        <p:spPr>
          <a:xfrm>
            <a:off x="7287477" y="5311543"/>
            <a:ext cx="9975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prstClr val="white">
                    <a:lumMod val="75000"/>
                  </a:prst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扫一扫，加关注</a:t>
            </a:r>
            <a:endParaRPr lang="zh-CN" altLang="en-US" sz="800" dirty="0">
              <a:solidFill>
                <a:prstClr val="white">
                  <a:lumMod val="75000"/>
                </a:prst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52670"/>
            <a:ext cx="1882782" cy="12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4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管控策略的设定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                                                                        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                                                                       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为各个管控等级设置策略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050" name="Picture 2" descr="C:\Users\john\Desktop\文档\配置截图\1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8336"/>
            <a:ext cx="461592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90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5436096" y="1988840"/>
            <a:ext cx="3117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等级和策略设定后，还可以对已划分的设备进行查询，支持导出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074" name="Picture 2" descr="C:\Users\john\Desktop\文档\配置截图\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55340"/>
            <a:ext cx="4536504" cy="409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07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第三方认证</a:t>
            </a:r>
            <a:r>
              <a:rPr lang="zh-CN" altLang="zh-CN" dirty="0" smtClean="0"/>
              <a:t>角色</a:t>
            </a:r>
            <a:r>
              <a:rPr lang="zh-CN" altLang="zh-CN" dirty="0"/>
              <a:t>权限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00605"/>
            <a:ext cx="4584827" cy="35660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2080" y="1988840"/>
            <a:ext cx="331236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人员增删改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zh-CN" sz="1600" dirty="0" smtClean="0"/>
              <a:t>拥有</a:t>
            </a:r>
            <a:r>
              <a:rPr lang="zh-CN" altLang="zh-CN" sz="1600" dirty="0"/>
              <a:t>此</a:t>
            </a:r>
            <a:r>
              <a:rPr lang="zh-CN" altLang="zh-CN" sz="1600" dirty="0" smtClean="0"/>
              <a:t>权限</a:t>
            </a:r>
            <a:r>
              <a:rPr lang="zh-CN" altLang="en-US" sz="1600" dirty="0" smtClean="0"/>
              <a:t>的角色可对人员信息进行添加，修改，删除</a:t>
            </a:r>
            <a:endParaRPr lang="en-US" altLang="zh-CN" sz="1600" dirty="0" smtClean="0"/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录入审核</a:t>
            </a:r>
            <a:r>
              <a:rPr lang="zh-CN" altLang="zh-CN" sz="1600" dirty="0" smtClean="0">
                <a:solidFill>
                  <a:srgbClr val="FF0000"/>
                </a:solidFill>
              </a:rPr>
              <a:t>：</a:t>
            </a:r>
            <a:r>
              <a:rPr lang="zh-CN" altLang="zh-CN" sz="1600" dirty="0"/>
              <a:t>拥有此权限的操作员</a:t>
            </a:r>
            <a:r>
              <a:rPr lang="zh-CN" altLang="zh-CN" sz="1600" dirty="0" smtClean="0"/>
              <a:t>才能</a:t>
            </a:r>
            <a:r>
              <a:rPr lang="zh-CN" altLang="en-US" sz="1600" dirty="0" smtClean="0"/>
              <a:t>对录入的信息进行审核</a:t>
            </a:r>
            <a:endParaRPr lang="zh-CN" altLang="zh-CN" sz="1600" dirty="0"/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认证处置</a:t>
            </a:r>
            <a:r>
              <a:rPr lang="zh-CN" altLang="zh-CN" sz="1600" dirty="0" smtClean="0">
                <a:solidFill>
                  <a:srgbClr val="FF0000"/>
                </a:solidFill>
              </a:rPr>
              <a:t>：</a:t>
            </a:r>
            <a:r>
              <a:rPr lang="zh-CN" altLang="zh-CN" sz="1600" dirty="0"/>
              <a:t>拥有此权限的操作员</a:t>
            </a:r>
            <a:r>
              <a:rPr lang="zh-CN" altLang="zh-CN" sz="1600" dirty="0" smtClean="0"/>
              <a:t>才能</a:t>
            </a:r>
            <a:r>
              <a:rPr lang="zh-CN" altLang="en-US" sz="1600" dirty="0" smtClean="0"/>
              <a:t>对开门申请信息进行处置</a:t>
            </a:r>
            <a:endParaRPr lang="en-US" altLang="zh-CN" sz="1600" dirty="0" smtClean="0"/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审核</a:t>
            </a:r>
            <a:r>
              <a:rPr lang="zh-CN" altLang="zh-CN" sz="1600" dirty="0" smtClean="0">
                <a:solidFill>
                  <a:srgbClr val="FF0000"/>
                </a:solidFill>
              </a:rPr>
              <a:t>权限</a:t>
            </a:r>
            <a:r>
              <a:rPr lang="zh-CN" altLang="zh-CN" sz="1600" dirty="0">
                <a:solidFill>
                  <a:srgbClr val="FF0000"/>
                </a:solidFill>
              </a:rPr>
              <a:t>：</a:t>
            </a:r>
            <a:r>
              <a:rPr lang="zh-CN" altLang="zh-CN" sz="1600" dirty="0"/>
              <a:t>拥有此权限的操作员才能</a:t>
            </a:r>
            <a:r>
              <a:rPr lang="zh-CN" altLang="zh-CN" sz="1600" dirty="0" smtClean="0"/>
              <a:t>对</a:t>
            </a:r>
            <a:r>
              <a:rPr lang="zh-CN" altLang="en-US" sz="1600" dirty="0" smtClean="0"/>
              <a:t>处置的信息进行审核</a:t>
            </a:r>
            <a:endParaRPr lang="en-US" altLang="zh-CN" sz="1600" dirty="0" smtClean="0"/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记录查询：</a:t>
            </a:r>
            <a:r>
              <a:rPr lang="zh-CN" altLang="en-US" sz="1600" dirty="0" smtClean="0"/>
              <a:t>拥有此权限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73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516216" y="2204864"/>
            <a:ext cx="1944216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创建与角色相关联的登录账户，并对其进行设备权限设置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内容占位符 4" descr="C:\Users\john\Desktop\10.bmp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02" y="3861048"/>
            <a:ext cx="5664947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john\Desktop\0.b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5688632" cy="2448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83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4804013"/>
            <a:ext cx="6458803" cy="2053988"/>
          </a:xfrm>
          <a:prstGeom prst="rect">
            <a:avLst/>
          </a:prstGeom>
          <a:solidFill>
            <a:srgbClr val="1C3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6210837" y="0"/>
            <a:ext cx="2933164" cy="6858000"/>
            <a:chOff x="8281115" y="0"/>
            <a:chExt cx="3910885" cy="6858000"/>
          </a:xfrm>
        </p:grpSpPr>
        <p:sp>
          <p:nvSpPr>
            <p:cNvPr id="2" name="矩形 1"/>
            <p:cNvSpPr/>
            <p:nvPr/>
          </p:nvSpPr>
          <p:spPr>
            <a:xfrm>
              <a:off x="8281115" y="0"/>
              <a:ext cx="3910884" cy="6858000"/>
            </a:xfrm>
            <a:prstGeom prst="rect">
              <a:avLst/>
            </a:prstGeom>
            <a:solidFill>
              <a:srgbClr val="1C35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矩形 9"/>
            <p:cNvSpPr/>
            <p:nvPr/>
          </p:nvSpPr>
          <p:spPr>
            <a:xfrm>
              <a:off x="8281115" y="0"/>
              <a:ext cx="3910885" cy="6857999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51" y="353062"/>
            <a:ext cx="1882782" cy="125518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23361" y="1508788"/>
            <a:ext cx="5316791" cy="2064228"/>
            <a:chOff x="3352800" y="830652"/>
            <a:chExt cx="5212081" cy="1247123"/>
          </a:xfrm>
        </p:grpSpPr>
        <p:grpSp>
          <p:nvGrpSpPr>
            <p:cNvPr id="14" name="组合 32"/>
            <p:cNvGrpSpPr>
              <a:grpSpLocks/>
            </p:cNvGrpSpPr>
            <p:nvPr/>
          </p:nvGrpSpPr>
          <p:grpSpPr bwMode="auto">
            <a:xfrm>
              <a:off x="3352801" y="830652"/>
              <a:ext cx="5212080" cy="574410"/>
              <a:chOff x="2026783" y="1233991"/>
              <a:chExt cx="5527549" cy="573418"/>
            </a:xfrm>
          </p:grpSpPr>
          <p:sp>
            <p:nvSpPr>
              <p:cNvPr id="32" name="Freeform 11"/>
              <p:cNvSpPr>
                <a:spLocks/>
              </p:cNvSpPr>
              <p:nvPr/>
            </p:nvSpPr>
            <p:spPr bwMode="gray">
              <a:xfrm>
                <a:off x="2728458" y="1239084"/>
                <a:ext cx="4825874" cy="568325"/>
              </a:xfrm>
              <a:custGeom>
                <a:avLst/>
                <a:gdLst>
                  <a:gd name="T0" fmla="*/ 0 w 2856"/>
                  <a:gd name="T1" fmla="*/ 12601574 h 358"/>
                  <a:gd name="T2" fmla="*/ 0 w 2856"/>
                  <a:gd name="T3" fmla="*/ 899696665 h 358"/>
                  <a:gd name="T4" fmla="*/ 2147483647 w 2856"/>
                  <a:gd name="T5" fmla="*/ 899696665 h 358"/>
                  <a:gd name="T6" fmla="*/ 2147483647 w 2856"/>
                  <a:gd name="T7" fmla="*/ 458668480 h 358"/>
                  <a:gd name="T8" fmla="*/ 2147483647 w 2856"/>
                  <a:gd name="T9" fmla="*/ 0 h 358"/>
                  <a:gd name="T10" fmla="*/ 0 w 2856"/>
                  <a:gd name="T11" fmla="*/ 12601574 h 35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56"/>
                  <a:gd name="T19" fmla="*/ 0 h 358"/>
                  <a:gd name="T20" fmla="*/ 2856 w 2856"/>
                  <a:gd name="T21" fmla="*/ 358 h 35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gray">
              <a:xfrm>
                <a:off x="2026783" y="1239084"/>
                <a:ext cx="609600" cy="568325"/>
              </a:xfrm>
              <a:custGeom>
                <a:avLst/>
                <a:gdLst>
                  <a:gd name="T0" fmla="*/ 998957501 w 372"/>
                  <a:gd name="T1" fmla="*/ 2520950 h 358"/>
                  <a:gd name="T2" fmla="*/ 998957501 w 372"/>
                  <a:gd name="T3" fmla="*/ 902216027 h 358"/>
                  <a:gd name="T4" fmla="*/ 443085853 w 372"/>
                  <a:gd name="T5" fmla="*/ 899696665 h 358"/>
                  <a:gd name="T6" fmla="*/ 0 w 372"/>
                  <a:gd name="T7" fmla="*/ 456147530 h 358"/>
                  <a:gd name="T8" fmla="*/ 440400009 w 372"/>
                  <a:gd name="T9" fmla="*/ 2520950 h 358"/>
                  <a:gd name="T10" fmla="*/ 998957501 w 372"/>
                  <a:gd name="T11" fmla="*/ 2520950 h 35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72"/>
                  <a:gd name="T19" fmla="*/ 0 h 358"/>
                  <a:gd name="T20" fmla="*/ 372 w 372"/>
                  <a:gd name="T21" fmla="*/ 358 h 35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 Box 13"/>
              <p:cNvSpPr txBox="1">
                <a:spLocks noChangeArrowheads="1"/>
              </p:cNvSpPr>
              <p:nvPr/>
            </p:nvSpPr>
            <p:spPr bwMode="gray">
              <a:xfrm>
                <a:off x="2841152" y="1303720"/>
                <a:ext cx="4580468" cy="241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第三方认证配置说明</a:t>
                </a:r>
                <a:endPara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" name="Text Box 16"/>
              <p:cNvSpPr txBox="1">
                <a:spLocks noChangeArrowheads="1"/>
              </p:cNvSpPr>
              <p:nvPr/>
            </p:nvSpPr>
            <p:spPr bwMode="gray">
              <a:xfrm>
                <a:off x="2236328" y="1233991"/>
                <a:ext cx="304793" cy="4378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32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</a:p>
            </p:txBody>
          </p:sp>
        </p:grpSp>
        <p:grpSp>
          <p:nvGrpSpPr>
            <p:cNvPr id="15" name="组合 32"/>
            <p:cNvGrpSpPr>
              <a:grpSpLocks/>
            </p:cNvGrpSpPr>
            <p:nvPr/>
          </p:nvGrpSpPr>
          <p:grpSpPr bwMode="auto">
            <a:xfrm>
              <a:off x="3352800" y="1503365"/>
              <a:ext cx="5212081" cy="574410"/>
              <a:chOff x="2026783" y="1233991"/>
              <a:chExt cx="5527549" cy="573418"/>
            </a:xfrm>
          </p:grpSpPr>
          <p:sp>
            <p:nvSpPr>
              <p:cNvPr id="28" name="Freeform 11"/>
              <p:cNvSpPr>
                <a:spLocks/>
              </p:cNvSpPr>
              <p:nvPr/>
            </p:nvSpPr>
            <p:spPr bwMode="gray">
              <a:xfrm>
                <a:off x="2728458" y="1239084"/>
                <a:ext cx="4825874" cy="568325"/>
              </a:xfrm>
              <a:custGeom>
                <a:avLst/>
                <a:gdLst>
                  <a:gd name="T0" fmla="*/ 0 w 2856"/>
                  <a:gd name="T1" fmla="*/ 12601574 h 358"/>
                  <a:gd name="T2" fmla="*/ 0 w 2856"/>
                  <a:gd name="T3" fmla="*/ 899696665 h 358"/>
                  <a:gd name="T4" fmla="*/ 2147483647 w 2856"/>
                  <a:gd name="T5" fmla="*/ 899696665 h 358"/>
                  <a:gd name="T6" fmla="*/ 2147483647 w 2856"/>
                  <a:gd name="T7" fmla="*/ 458668480 h 358"/>
                  <a:gd name="T8" fmla="*/ 2147483647 w 2856"/>
                  <a:gd name="T9" fmla="*/ 0 h 358"/>
                  <a:gd name="T10" fmla="*/ 0 w 2856"/>
                  <a:gd name="T11" fmla="*/ 12601574 h 35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56"/>
                  <a:gd name="T19" fmla="*/ 0 h 358"/>
                  <a:gd name="T20" fmla="*/ 2856 w 2856"/>
                  <a:gd name="T21" fmla="*/ 358 h 35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gray">
              <a:xfrm>
                <a:off x="2026783" y="1239084"/>
                <a:ext cx="609600" cy="568325"/>
              </a:xfrm>
              <a:custGeom>
                <a:avLst/>
                <a:gdLst>
                  <a:gd name="T0" fmla="*/ 998957501 w 372"/>
                  <a:gd name="T1" fmla="*/ 2520950 h 358"/>
                  <a:gd name="T2" fmla="*/ 998957501 w 372"/>
                  <a:gd name="T3" fmla="*/ 902216027 h 358"/>
                  <a:gd name="T4" fmla="*/ 443085853 w 372"/>
                  <a:gd name="T5" fmla="*/ 899696665 h 358"/>
                  <a:gd name="T6" fmla="*/ 0 w 372"/>
                  <a:gd name="T7" fmla="*/ 456147530 h 358"/>
                  <a:gd name="T8" fmla="*/ 440400009 w 372"/>
                  <a:gd name="T9" fmla="*/ 2520950 h 358"/>
                  <a:gd name="T10" fmla="*/ 998957501 w 372"/>
                  <a:gd name="T11" fmla="*/ 2520950 h 35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72"/>
                  <a:gd name="T19" fmla="*/ 0 h 358"/>
                  <a:gd name="T20" fmla="*/ 372 w 372"/>
                  <a:gd name="T21" fmla="*/ 358 h 35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0" name="Text Box 13"/>
              <p:cNvSpPr txBox="1">
                <a:spLocks noChangeArrowheads="1"/>
              </p:cNvSpPr>
              <p:nvPr/>
            </p:nvSpPr>
            <p:spPr bwMode="gray">
              <a:xfrm>
                <a:off x="2841152" y="1303720"/>
                <a:ext cx="4580468" cy="241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第三方认证操作说明</a:t>
                </a:r>
                <a:endPara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1" name="Text Box 16"/>
              <p:cNvSpPr txBox="1">
                <a:spLocks noChangeArrowheads="1"/>
              </p:cNvSpPr>
              <p:nvPr/>
            </p:nvSpPr>
            <p:spPr bwMode="gray">
              <a:xfrm>
                <a:off x="2236328" y="1233991"/>
                <a:ext cx="304793" cy="4378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3200" b="1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en-US" altLang="zh-CN" sz="32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436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操作说明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申请信息到达，电子地图左下角</a:t>
            </a:r>
            <a:r>
              <a:rPr lang="zh-CN" altLang="zh-CN" dirty="0" smtClean="0"/>
              <a:t>的</a:t>
            </a:r>
            <a:r>
              <a:rPr lang="zh-CN" altLang="en-US" dirty="0" smtClean="0"/>
              <a:t>门型</a:t>
            </a:r>
            <a:r>
              <a:rPr lang="zh-CN" altLang="zh-CN" dirty="0" smtClean="0"/>
              <a:t>图标</a:t>
            </a:r>
            <a:r>
              <a:rPr lang="zh-CN" altLang="en-US" dirty="0" smtClean="0"/>
              <a:t>变红色并闪动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双击图表弹出</a:t>
            </a:r>
            <a:r>
              <a:rPr lang="zh-CN" altLang="en-US" dirty="0"/>
              <a:t>第三</a:t>
            </a:r>
            <a:r>
              <a:rPr lang="zh-CN" altLang="en-US" dirty="0" smtClean="0"/>
              <a:t>方认证显示框，可以看到申请信息详细情况，显示框支持最小化（右键点击关闭即可，</a:t>
            </a:r>
            <a:r>
              <a:rPr lang="zh-CN" altLang="en-US" dirty="0"/>
              <a:t>缩小</a:t>
            </a:r>
            <a:r>
              <a:rPr lang="zh-CN" altLang="en-US" dirty="0" smtClean="0"/>
              <a:t>为门型图标）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2" y="2636912"/>
            <a:ext cx="172402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C:\Users\john\Desktop\文档\三方认证操作手册截图\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93096"/>
            <a:ext cx="857518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3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72200" y="1988840"/>
            <a:ext cx="1872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双击显示框中的信息弹出处置界面，可看到人员信息，截图，区域，部位等详细信息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050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7405"/>
            <a:ext cx="5733166" cy="446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53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处置界面上方有辅助功能</a:t>
            </a:r>
            <a:r>
              <a:rPr lang="zh-CN" altLang="zh-CN" sz="2400" dirty="0" smtClean="0"/>
              <a:t>，</a:t>
            </a:r>
            <a:r>
              <a:rPr lang="zh-CN" altLang="en-US" sz="2400" dirty="0" smtClean="0"/>
              <a:t>可根据需要操作</a:t>
            </a:r>
            <a:endParaRPr lang="zh-CN" altLang="zh-CN" sz="2400" dirty="0"/>
          </a:p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zh-CN" sz="2400" dirty="0" smtClean="0">
                <a:solidFill>
                  <a:srgbClr val="FF0000"/>
                </a:solidFill>
              </a:rPr>
              <a:t>进入</a:t>
            </a:r>
            <a:r>
              <a:rPr lang="zh-CN" altLang="zh-CN" sz="2400" dirty="0">
                <a:solidFill>
                  <a:srgbClr val="FF0000"/>
                </a:solidFill>
              </a:rPr>
              <a:t>报警图层：</a:t>
            </a:r>
            <a:r>
              <a:rPr lang="zh-CN" altLang="zh-CN" sz="2400" dirty="0"/>
              <a:t>进入报警源所在图层</a:t>
            </a:r>
          </a:p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zh-CN" sz="2400" dirty="0" smtClean="0">
                <a:solidFill>
                  <a:srgbClr val="FF0000"/>
                </a:solidFill>
              </a:rPr>
              <a:t>看</a:t>
            </a:r>
            <a:r>
              <a:rPr lang="zh-CN" altLang="zh-CN" sz="2400" dirty="0">
                <a:solidFill>
                  <a:srgbClr val="FF0000"/>
                </a:solidFill>
              </a:rPr>
              <a:t>视频：</a:t>
            </a:r>
            <a:r>
              <a:rPr lang="zh-CN" altLang="zh-CN" sz="2400" dirty="0"/>
              <a:t>查看报警联动画面</a:t>
            </a:r>
          </a:p>
          <a:p>
            <a:pPr marL="0" indent="0">
              <a:buNone/>
            </a:pPr>
            <a:r>
              <a:rPr lang="en-US" altLang="zh-CN" sz="2400" dirty="0" smtClean="0"/>
              <a:t>    </a:t>
            </a:r>
            <a:r>
              <a:rPr lang="zh-CN" altLang="zh-CN" sz="2400" dirty="0" smtClean="0">
                <a:solidFill>
                  <a:srgbClr val="FF0000"/>
                </a:solidFill>
              </a:rPr>
              <a:t>回放</a:t>
            </a:r>
            <a:r>
              <a:rPr lang="zh-CN" altLang="zh-CN" sz="2400" dirty="0">
                <a:solidFill>
                  <a:srgbClr val="FF0000"/>
                </a:solidFill>
              </a:rPr>
              <a:t>录像：</a:t>
            </a:r>
            <a:r>
              <a:rPr lang="zh-CN" altLang="zh-CN" sz="2400" dirty="0"/>
              <a:t>查看报警联动通道录像</a:t>
            </a:r>
          </a:p>
          <a:p>
            <a:pPr marL="0" indent="0">
              <a:buNone/>
            </a:pPr>
            <a:r>
              <a:rPr lang="en-US" altLang="zh-CN" sz="2400" dirty="0" smtClean="0"/>
              <a:t>    </a:t>
            </a:r>
            <a:r>
              <a:rPr lang="zh-CN" altLang="zh-CN" sz="2400" dirty="0" smtClean="0">
                <a:solidFill>
                  <a:srgbClr val="FF0000"/>
                </a:solidFill>
              </a:rPr>
              <a:t>发</a:t>
            </a:r>
            <a:r>
              <a:rPr lang="zh-CN" altLang="zh-CN" sz="2400" dirty="0">
                <a:solidFill>
                  <a:srgbClr val="FF0000"/>
                </a:solidFill>
              </a:rPr>
              <a:t>短信：</a:t>
            </a:r>
            <a:r>
              <a:rPr lang="zh-CN" altLang="zh-CN" sz="2400" dirty="0"/>
              <a:t>发送短信</a:t>
            </a:r>
          </a:p>
          <a:p>
            <a:pPr marL="0" indent="0">
              <a:buNone/>
            </a:pPr>
            <a:r>
              <a:rPr lang="en-US" altLang="zh-CN" sz="2400" dirty="0" smtClean="0"/>
              <a:t>    </a:t>
            </a:r>
            <a:r>
              <a:rPr lang="zh-CN" altLang="zh-CN" sz="2400" dirty="0" smtClean="0">
                <a:solidFill>
                  <a:srgbClr val="FF0000"/>
                </a:solidFill>
              </a:rPr>
              <a:t>打电话</a:t>
            </a:r>
            <a:r>
              <a:rPr lang="zh-CN" altLang="zh-CN" sz="2400" dirty="0">
                <a:solidFill>
                  <a:srgbClr val="FF0000"/>
                </a:solidFill>
              </a:rPr>
              <a:t>：</a:t>
            </a:r>
            <a:r>
              <a:rPr lang="zh-CN" altLang="zh-CN" sz="2400" dirty="0"/>
              <a:t>拨打网点负责人电话</a:t>
            </a:r>
          </a:p>
          <a:p>
            <a:pPr marL="0" indent="0">
              <a:buNone/>
            </a:pPr>
            <a:r>
              <a:rPr lang="en-US" altLang="zh-CN" sz="2400" dirty="0" smtClean="0"/>
              <a:t>    </a:t>
            </a:r>
            <a:r>
              <a:rPr lang="zh-CN" altLang="en-US" sz="2400" dirty="0" smtClean="0">
                <a:solidFill>
                  <a:srgbClr val="FF0000"/>
                </a:solidFill>
              </a:rPr>
              <a:t>收藏</a:t>
            </a:r>
            <a:r>
              <a:rPr lang="zh-CN" altLang="zh-CN" sz="2400" dirty="0" smtClean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勾</a:t>
            </a:r>
            <a:r>
              <a:rPr lang="zh-CN" altLang="en-US" sz="2400" dirty="0" smtClean="0"/>
              <a:t>选收藏座位标记，处置可单独查询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12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12160" y="2636912"/>
            <a:ext cx="2376264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值班员处置时，若情况相符合，则予以开门，选择申请授权， 弹出“请刷卡验证”点击确定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7" y="1772816"/>
            <a:ext cx="5478691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734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操作说明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99592" y="1592796"/>
            <a:ext cx="6696744" cy="756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对设为授权门禁的设备进行刷卡后，灰色的开门键会变红色，点击开门，左侧的小图标显示为打开状态，关联的金库门会打开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5523810" cy="390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30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4804013"/>
            <a:ext cx="6458803" cy="2053988"/>
          </a:xfrm>
          <a:prstGeom prst="rect">
            <a:avLst/>
          </a:prstGeom>
          <a:solidFill>
            <a:srgbClr val="1C3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10837" y="0"/>
            <a:ext cx="2933164" cy="6858000"/>
            <a:chOff x="8281115" y="0"/>
            <a:chExt cx="3910885" cy="6858000"/>
          </a:xfrm>
        </p:grpSpPr>
        <p:sp>
          <p:nvSpPr>
            <p:cNvPr id="2" name="矩形 1"/>
            <p:cNvSpPr/>
            <p:nvPr/>
          </p:nvSpPr>
          <p:spPr>
            <a:xfrm>
              <a:off x="8281115" y="0"/>
              <a:ext cx="3910884" cy="6858000"/>
            </a:xfrm>
            <a:prstGeom prst="rect">
              <a:avLst/>
            </a:prstGeom>
            <a:solidFill>
              <a:srgbClr val="1C35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281115" y="0"/>
              <a:ext cx="3910885" cy="6857999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51" y="353062"/>
            <a:ext cx="1882782" cy="125518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23361" y="1508788"/>
            <a:ext cx="5388799" cy="2136236"/>
            <a:chOff x="3352800" y="830652"/>
            <a:chExt cx="5212081" cy="1247123"/>
          </a:xfrm>
        </p:grpSpPr>
        <p:grpSp>
          <p:nvGrpSpPr>
            <p:cNvPr id="14" name="组合 32"/>
            <p:cNvGrpSpPr>
              <a:grpSpLocks/>
            </p:cNvGrpSpPr>
            <p:nvPr/>
          </p:nvGrpSpPr>
          <p:grpSpPr bwMode="auto">
            <a:xfrm>
              <a:off x="3352801" y="830652"/>
              <a:ext cx="5212080" cy="574410"/>
              <a:chOff x="2026783" y="1233991"/>
              <a:chExt cx="5527549" cy="573418"/>
            </a:xfrm>
          </p:grpSpPr>
          <p:sp>
            <p:nvSpPr>
              <p:cNvPr id="32" name="Freeform 11"/>
              <p:cNvSpPr>
                <a:spLocks/>
              </p:cNvSpPr>
              <p:nvPr/>
            </p:nvSpPr>
            <p:spPr bwMode="gray">
              <a:xfrm>
                <a:off x="2728458" y="1239084"/>
                <a:ext cx="4825874" cy="568325"/>
              </a:xfrm>
              <a:custGeom>
                <a:avLst/>
                <a:gdLst>
                  <a:gd name="T0" fmla="*/ 0 w 2856"/>
                  <a:gd name="T1" fmla="*/ 12601574 h 358"/>
                  <a:gd name="T2" fmla="*/ 0 w 2856"/>
                  <a:gd name="T3" fmla="*/ 899696665 h 358"/>
                  <a:gd name="T4" fmla="*/ 2147483647 w 2856"/>
                  <a:gd name="T5" fmla="*/ 899696665 h 358"/>
                  <a:gd name="T6" fmla="*/ 2147483647 w 2856"/>
                  <a:gd name="T7" fmla="*/ 458668480 h 358"/>
                  <a:gd name="T8" fmla="*/ 2147483647 w 2856"/>
                  <a:gd name="T9" fmla="*/ 0 h 358"/>
                  <a:gd name="T10" fmla="*/ 0 w 2856"/>
                  <a:gd name="T11" fmla="*/ 12601574 h 35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56"/>
                  <a:gd name="T19" fmla="*/ 0 h 358"/>
                  <a:gd name="T20" fmla="*/ 2856 w 2856"/>
                  <a:gd name="T21" fmla="*/ 358 h 35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gray">
              <a:xfrm>
                <a:off x="2026783" y="1239084"/>
                <a:ext cx="609600" cy="568325"/>
              </a:xfrm>
              <a:custGeom>
                <a:avLst/>
                <a:gdLst>
                  <a:gd name="T0" fmla="*/ 998957501 w 372"/>
                  <a:gd name="T1" fmla="*/ 2520950 h 358"/>
                  <a:gd name="T2" fmla="*/ 998957501 w 372"/>
                  <a:gd name="T3" fmla="*/ 902216027 h 358"/>
                  <a:gd name="T4" fmla="*/ 443085853 w 372"/>
                  <a:gd name="T5" fmla="*/ 899696665 h 358"/>
                  <a:gd name="T6" fmla="*/ 0 w 372"/>
                  <a:gd name="T7" fmla="*/ 456147530 h 358"/>
                  <a:gd name="T8" fmla="*/ 440400009 w 372"/>
                  <a:gd name="T9" fmla="*/ 2520950 h 358"/>
                  <a:gd name="T10" fmla="*/ 998957501 w 372"/>
                  <a:gd name="T11" fmla="*/ 2520950 h 35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72"/>
                  <a:gd name="T19" fmla="*/ 0 h 358"/>
                  <a:gd name="T20" fmla="*/ 372 w 372"/>
                  <a:gd name="T21" fmla="*/ 358 h 35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Text Box 13"/>
              <p:cNvSpPr txBox="1">
                <a:spLocks noChangeArrowheads="1"/>
              </p:cNvSpPr>
              <p:nvPr/>
            </p:nvSpPr>
            <p:spPr bwMode="gray">
              <a:xfrm>
                <a:off x="2841152" y="1303720"/>
                <a:ext cx="4580468" cy="233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第三方认证配置说明</a:t>
                </a:r>
                <a:endPara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" name="Text Box 16"/>
              <p:cNvSpPr txBox="1">
                <a:spLocks noChangeArrowheads="1"/>
              </p:cNvSpPr>
              <p:nvPr/>
            </p:nvSpPr>
            <p:spPr bwMode="gray">
              <a:xfrm>
                <a:off x="2236328" y="1233991"/>
                <a:ext cx="304793" cy="4378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32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</a:p>
            </p:txBody>
          </p:sp>
        </p:grpSp>
        <p:grpSp>
          <p:nvGrpSpPr>
            <p:cNvPr id="15" name="组合 32"/>
            <p:cNvGrpSpPr>
              <a:grpSpLocks/>
            </p:cNvGrpSpPr>
            <p:nvPr/>
          </p:nvGrpSpPr>
          <p:grpSpPr bwMode="auto">
            <a:xfrm>
              <a:off x="3352800" y="1503365"/>
              <a:ext cx="5212081" cy="574410"/>
              <a:chOff x="2026783" y="1233991"/>
              <a:chExt cx="5527549" cy="573418"/>
            </a:xfrm>
          </p:grpSpPr>
          <p:sp>
            <p:nvSpPr>
              <p:cNvPr id="28" name="Freeform 11"/>
              <p:cNvSpPr>
                <a:spLocks/>
              </p:cNvSpPr>
              <p:nvPr/>
            </p:nvSpPr>
            <p:spPr bwMode="gray">
              <a:xfrm>
                <a:off x="2728458" y="1239084"/>
                <a:ext cx="4825874" cy="568325"/>
              </a:xfrm>
              <a:custGeom>
                <a:avLst/>
                <a:gdLst>
                  <a:gd name="T0" fmla="*/ 0 w 2856"/>
                  <a:gd name="T1" fmla="*/ 12601574 h 358"/>
                  <a:gd name="T2" fmla="*/ 0 w 2856"/>
                  <a:gd name="T3" fmla="*/ 899696665 h 358"/>
                  <a:gd name="T4" fmla="*/ 2147483647 w 2856"/>
                  <a:gd name="T5" fmla="*/ 899696665 h 358"/>
                  <a:gd name="T6" fmla="*/ 2147483647 w 2856"/>
                  <a:gd name="T7" fmla="*/ 458668480 h 358"/>
                  <a:gd name="T8" fmla="*/ 2147483647 w 2856"/>
                  <a:gd name="T9" fmla="*/ 0 h 358"/>
                  <a:gd name="T10" fmla="*/ 0 w 2856"/>
                  <a:gd name="T11" fmla="*/ 12601574 h 35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56"/>
                  <a:gd name="T19" fmla="*/ 0 h 358"/>
                  <a:gd name="T20" fmla="*/ 2856 w 2856"/>
                  <a:gd name="T21" fmla="*/ 358 h 35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gray">
              <a:xfrm>
                <a:off x="2026783" y="1239084"/>
                <a:ext cx="609600" cy="568325"/>
              </a:xfrm>
              <a:custGeom>
                <a:avLst/>
                <a:gdLst>
                  <a:gd name="T0" fmla="*/ 998957501 w 372"/>
                  <a:gd name="T1" fmla="*/ 2520950 h 358"/>
                  <a:gd name="T2" fmla="*/ 998957501 w 372"/>
                  <a:gd name="T3" fmla="*/ 902216027 h 358"/>
                  <a:gd name="T4" fmla="*/ 443085853 w 372"/>
                  <a:gd name="T5" fmla="*/ 899696665 h 358"/>
                  <a:gd name="T6" fmla="*/ 0 w 372"/>
                  <a:gd name="T7" fmla="*/ 456147530 h 358"/>
                  <a:gd name="T8" fmla="*/ 440400009 w 372"/>
                  <a:gd name="T9" fmla="*/ 2520950 h 358"/>
                  <a:gd name="T10" fmla="*/ 998957501 w 372"/>
                  <a:gd name="T11" fmla="*/ 2520950 h 35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72"/>
                  <a:gd name="T19" fmla="*/ 0 h 358"/>
                  <a:gd name="T20" fmla="*/ 372 w 372"/>
                  <a:gd name="T21" fmla="*/ 358 h 35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Text Box 13"/>
              <p:cNvSpPr txBox="1">
                <a:spLocks noChangeArrowheads="1"/>
              </p:cNvSpPr>
              <p:nvPr/>
            </p:nvSpPr>
            <p:spPr bwMode="gray">
              <a:xfrm>
                <a:off x="2841152" y="1303720"/>
                <a:ext cx="4580468" cy="233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第三方认证使用操作说明</a:t>
                </a:r>
                <a:endPara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1" name="Text Box 16"/>
              <p:cNvSpPr txBox="1">
                <a:spLocks noChangeArrowheads="1"/>
              </p:cNvSpPr>
              <p:nvPr/>
            </p:nvSpPr>
            <p:spPr bwMode="gray">
              <a:xfrm>
                <a:off x="2236328" y="1233991"/>
                <a:ext cx="304793" cy="4378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sz="3200" b="1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en-US" altLang="zh-CN" sz="32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473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87624" y="1628800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值班员</a:t>
            </a:r>
            <a:r>
              <a:rPr lang="zh-CN" altLang="en-US" dirty="0" smtClean="0"/>
              <a:t>处置时发现人员信息不匹配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则可选择拒绝开门，弹出的显示框里输入理由，点确定即可完成操作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01994"/>
            <a:ext cx="5976664" cy="394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61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0" y="184482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若处置时突发状况，可选择应急预案进行处置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2420888"/>
            <a:ext cx="5472608" cy="3422005"/>
          </a:xfrm>
        </p:spPr>
      </p:pic>
    </p:spTree>
    <p:extLst>
      <p:ext uri="{BB962C8B-B14F-4D97-AF65-F5344CB8AC3E}">
        <p14:creationId xmlns:p14="http://schemas.microsoft.com/office/powerpoint/2010/main" val="89980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92896"/>
            <a:ext cx="5544616" cy="3600400"/>
          </a:xfrm>
        </p:spPr>
      </p:pic>
      <p:sp>
        <p:nvSpPr>
          <p:cNvPr id="5" name="TextBox 4"/>
          <p:cNvSpPr txBox="1"/>
          <p:nvPr/>
        </p:nvSpPr>
        <p:spPr>
          <a:xfrm>
            <a:off x="815414" y="1983363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若发生特殊情况，非正常流程进入金库，则需手动将信息录入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14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70080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值班员处置信息时超过设定时限，状态会变为已失效，无法对该条申请继续处置，系统会提示请用对讲处置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25" y="2341932"/>
            <a:ext cx="6359438" cy="1112459"/>
          </a:xfrm>
        </p:spPr>
      </p:pic>
      <p:pic>
        <p:nvPicPr>
          <p:cNvPr id="15362" name="Picture 2" descr="C:\Users\john\Desktop\文档\三方认证操作手册截图\8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25" y="3547966"/>
            <a:ext cx="6362093" cy="25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52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认证查询与统计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484784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查询与统计</a:t>
            </a:r>
            <a:r>
              <a:rPr lang="zh-CN" altLang="zh-CN" dirty="0" smtClean="0"/>
              <a:t>，可</a:t>
            </a:r>
            <a:r>
              <a:rPr lang="zh-CN" altLang="en-US" dirty="0" smtClean="0"/>
              <a:t>按照认证查询，人员查询，认证统计，我的图表和我的报告进行查询和数据统计</a:t>
            </a:r>
            <a:r>
              <a:rPr lang="zh-CN" altLang="zh-CN" dirty="0" smtClean="0"/>
              <a:t>：</a:t>
            </a:r>
            <a:endParaRPr lang="en-US" altLang="zh-CN" dirty="0" smtClean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131115"/>
            <a:ext cx="6751695" cy="4178205"/>
          </a:xfrm>
        </p:spPr>
      </p:pic>
    </p:spTree>
    <p:extLst>
      <p:ext uri="{BB962C8B-B14F-4D97-AF65-F5344CB8AC3E}">
        <p14:creationId xmlns:p14="http://schemas.microsoft.com/office/powerpoint/2010/main" val="336854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认证查询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76256" y="2348880"/>
            <a:ext cx="1800200" cy="201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认证查询：选中任意一条信息，双击弹出复核界面，可看到该条申请发生时的详细信息，支持生成报告和下载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6008351" cy="42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287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认证查询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40152" y="2276872"/>
            <a:ext cx="2808312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选择</a:t>
            </a:r>
            <a:r>
              <a:rPr lang="zh-CN" altLang="en-US" dirty="0" smtClean="0">
                <a:solidFill>
                  <a:srgbClr val="FF0000"/>
                </a:solidFill>
              </a:rPr>
              <a:t>打包下载到本地</a:t>
            </a:r>
            <a:r>
              <a:rPr lang="zh-CN" altLang="en-US" dirty="0" smtClean="0">
                <a:solidFill>
                  <a:schemeClr val="tx1"/>
                </a:solidFill>
              </a:rPr>
              <a:t>，则可以进行下载，选择</a:t>
            </a:r>
            <a:r>
              <a:rPr lang="zh-CN" altLang="en-US" dirty="0" smtClean="0">
                <a:solidFill>
                  <a:srgbClr val="FF0000"/>
                </a:solidFill>
              </a:rPr>
              <a:t>生成报告</a:t>
            </a:r>
            <a:r>
              <a:rPr lang="zh-CN" altLang="en-US" dirty="0" smtClean="0">
                <a:solidFill>
                  <a:schemeClr val="tx1"/>
                </a:solidFill>
              </a:rPr>
              <a:t>，则会生成新的报告，支持打印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4686949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03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人员查询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1628800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选择人员查询，则可以看到录入的人员信息，可按照时间，区域，权限等进行查询，支持导出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348880"/>
            <a:ext cx="6359009" cy="3888432"/>
          </a:xfrm>
        </p:spPr>
      </p:pic>
    </p:spTree>
    <p:extLst>
      <p:ext uri="{BB962C8B-B14F-4D97-AF65-F5344CB8AC3E}">
        <p14:creationId xmlns:p14="http://schemas.microsoft.com/office/powerpoint/2010/main" val="405839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155679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认证统计：可按照区域，通行情况，处理状态，处理人等进行数据统计，支持收藏和导出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87" y="2276872"/>
            <a:ext cx="6392753" cy="4104456"/>
          </a:xfr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认证统计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5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我的图表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1556791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可任意选择收藏的图表进行查看，支持删除和导出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22" y="2060849"/>
            <a:ext cx="6370855" cy="4070076"/>
          </a:xfrm>
        </p:spPr>
      </p:pic>
    </p:spTree>
    <p:extLst>
      <p:ext uri="{BB962C8B-B14F-4D97-AF65-F5344CB8AC3E}">
        <p14:creationId xmlns:p14="http://schemas.microsoft.com/office/powerpoint/2010/main" val="314568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</a:t>
            </a:r>
            <a:r>
              <a:rPr lang="zh-CN" altLang="en-US" dirty="0" smtClean="0"/>
              <a:t>方认证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27584" y="1484784"/>
            <a:ext cx="676875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第三方认证是指通过安防联网监控系统的视音频技术，出入口控制技术等，在监控中心对出入管控区域人员进行身份，合规性等远程验证和相应处置的监控。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84368" y="3583611"/>
            <a:ext cx="1152128" cy="3600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处置界面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左箭头 9"/>
          <p:cNvSpPr/>
          <p:nvPr/>
        </p:nvSpPr>
        <p:spPr>
          <a:xfrm>
            <a:off x="7439522" y="3609020"/>
            <a:ext cx="360040" cy="334631"/>
          </a:xfrm>
          <a:prstGeom prst="leftArrow">
            <a:avLst/>
          </a:prstGeom>
          <a:solidFill>
            <a:srgbClr val="1C3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5976664" cy="396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447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我的报告</a:t>
            </a:r>
            <a:endParaRPr lang="zh-CN" altLang="en-US" dirty="0"/>
          </a:p>
        </p:txBody>
      </p:sp>
      <p:pic>
        <p:nvPicPr>
          <p:cNvPr id="6" name="内容占位符 5" descr="C:\Users\john\Desktop\报告\5.bmp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844824"/>
            <a:ext cx="6120680" cy="39980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804248" y="2276872"/>
            <a:ext cx="1800200" cy="244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可按要求订阅报告，便于对网点进行数据分析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6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                                                                             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4098" name="Picture 2" descr="C:\Users\john\Desktop\文档\配置截图\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25" y="1872889"/>
            <a:ext cx="523650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012160" y="1872889"/>
            <a:ext cx="2520280" cy="1268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向平台中添加对讲设备若已存在，则不需添加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841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604797"/>
            <a:ext cx="8157592" cy="452596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6148" name="Picture 4" descr="C:\Users\john\Desktop\文档\配置截图\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9" y="1628800"/>
            <a:ext cx="5179102" cy="376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044393"/>
            <a:ext cx="2664296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08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 descr="C:\Users\john\Desktop\文档\配置截图\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00808"/>
            <a:ext cx="533630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940152" y="1916832"/>
            <a:ext cx="252028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打开已添加的探头，将报警类型改为</a:t>
            </a:r>
            <a:r>
              <a:rPr lang="zh-CN" altLang="en-US" dirty="0" smtClean="0">
                <a:solidFill>
                  <a:srgbClr val="FF0000"/>
                </a:solidFill>
              </a:rPr>
              <a:t>门禁认证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2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场所设置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3"/>
            <a:ext cx="3861584" cy="2448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8024" y="1700808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众绎平台提供默认的场所、部位供用户使用，用户也可根据自己的实际需要新增、修改、删除场所、部位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05064"/>
            <a:ext cx="3888432" cy="25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9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划分场所部位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4653672" cy="3566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2120" y="216105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为</a:t>
            </a:r>
            <a:r>
              <a:rPr lang="zh-CN" altLang="en-US" dirty="0" smtClean="0"/>
              <a:t>了</a:t>
            </a:r>
            <a:r>
              <a:rPr lang="zh-CN" altLang="zh-CN" dirty="0" smtClean="0"/>
              <a:t>划分</a:t>
            </a:r>
            <a:r>
              <a:rPr lang="zh-CN" altLang="en-US" dirty="0" smtClean="0"/>
              <a:t>管控</a:t>
            </a:r>
            <a:r>
              <a:rPr lang="zh-CN" altLang="zh-CN" dirty="0" smtClean="0"/>
              <a:t>等级</a:t>
            </a:r>
            <a:r>
              <a:rPr lang="zh-CN" altLang="zh-CN" dirty="0"/>
              <a:t>，需要先对网点设备进行场所、部位</a:t>
            </a:r>
            <a:r>
              <a:rPr lang="zh-CN" altLang="zh-CN" dirty="0" smtClean="0"/>
              <a:t>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463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管控等级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08104" y="2204864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zh-CN" altLang="zh-CN" dirty="0" smtClean="0"/>
              <a:t>可</a:t>
            </a:r>
            <a:r>
              <a:rPr lang="zh-CN" altLang="en-US" dirty="0" smtClean="0"/>
              <a:t>将场所和部位划分为不同的管控等级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                                                </a:t>
            </a:r>
          </a:p>
          <a:p>
            <a:pPr marL="0" indent="0">
              <a:buNone/>
            </a:pPr>
            <a:r>
              <a:rPr lang="en-US" altLang="zh-CN" dirty="0" smtClean="0"/>
              <a:t> </a:t>
            </a:r>
          </a:p>
          <a:p>
            <a:pPr marL="0" indent="0">
              <a:buNone/>
            </a:pPr>
            <a:r>
              <a:rPr lang="en-US" altLang="zh-CN" dirty="0" smtClean="0"/>
              <a:t>                                                                              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                                                                                            </a:t>
            </a:r>
            <a:endParaRPr lang="zh-CN" altLang="en-US" dirty="0"/>
          </a:p>
        </p:txBody>
      </p:sp>
      <p:pic>
        <p:nvPicPr>
          <p:cNvPr id="1027" name="Picture 3" descr="C:\Users\john\Desktop\文档\三方认证操作手册截图\0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466119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00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C355E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791</Words>
  <Application>Microsoft Office PowerPoint</Application>
  <PresentationFormat>全屏显示(4:3)</PresentationFormat>
  <Paragraphs>73</Paragraphs>
  <Slides>30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2" baseType="lpstr">
      <vt:lpstr>Office 主题</vt:lpstr>
      <vt:lpstr>Office 主题​​</vt:lpstr>
      <vt:lpstr>PowerPoint 演示文稿</vt:lpstr>
      <vt:lpstr>PowerPoint 演示文稿</vt:lpstr>
      <vt:lpstr>第三方认证</vt:lpstr>
      <vt:lpstr>基础设置</vt:lpstr>
      <vt:lpstr>PowerPoint 演示文稿</vt:lpstr>
      <vt:lpstr>PowerPoint 演示文稿</vt:lpstr>
      <vt:lpstr>场所设置</vt:lpstr>
      <vt:lpstr>划分场所部位</vt:lpstr>
      <vt:lpstr>管控等级</vt:lpstr>
      <vt:lpstr>管控策略的设定</vt:lpstr>
      <vt:lpstr>PowerPoint 演示文稿</vt:lpstr>
      <vt:lpstr>第三方认证角色权限</vt:lpstr>
      <vt:lpstr>PowerPoint 演示文稿</vt:lpstr>
      <vt:lpstr>PowerPoint 演示文稿</vt:lpstr>
      <vt:lpstr>操作说明1</vt:lpstr>
      <vt:lpstr>PowerPoint 演示文稿</vt:lpstr>
      <vt:lpstr>PowerPoint 演示文稿</vt:lpstr>
      <vt:lpstr>PowerPoint 演示文稿</vt:lpstr>
      <vt:lpstr>操作说明2</vt:lpstr>
      <vt:lpstr>PowerPoint 演示文稿</vt:lpstr>
      <vt:lpstr>PowerPoint 演示文稿</vt:lpstr>
      <vt:lpstr>PowerPoint 演示文稿</vt:lpstr>
      <vt:lpstr>PowerPoint 演示文稿</vt:lpstr>
      <vt:lpstr>认证查询与统计</vt:lpstr>
      <vt:lpstr>认证查询</vt:lpstr>
      <vt:lpstr>认证查询</vt:lpstr>
      <vt:lpstr>人员查询</vt:lpstr>
      <vt:lpstr>认证统计</vt:lpstr>
      <vt:lpstr>我的图表</vt:lpstr>
      <vt:lpstr>我的报告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john</cp:lastModifiedBy>
  <cp:revision>43</cp:revision>
  <dcterms:modified xsi:type="dcterms:W3CDTF">2016-02-03T05:21:26Z</dcterms:modified>
</cp:coreProperties>
</file>